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333" r:id="rId4"/>
    <p:sldId id="334" r:id="rId5"/>
    <p:sldId id="335" r:id="rId6"/>
    <p:sldId id="336" r:id="rId7"/>
    <p:sldId id="337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71" autoAdjust="0"/>
    <p:restoredTop sz="94660"/>
  </p:normalViewPr>
  <p:slideViewPr>
    <p:cSldViewPr snapToGrid="0">
      <p:cViewPr varScale="1">
        <p:scale>
          <a:sx n="49" d="100"/>
          <a:sy n="49" d="100"/>
        </p:scale>
        <p:origin x="66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jpg>
</file>

<file path=ppt/media/image2.jpg>
</file>

<file path=ppt/media/image3.png>
</file>

<file path=ppt/media/image4.jpe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A3BF1-6E1D-4DA6-B9A8-8039FFDF7AA4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FEB417-23D2-4FB4-9002-CD00C46E8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7221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FEB417-23D2-4FB4-9002-CD00C46E893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2403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509271-B35D-E805-5886-EF9444D279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CF34E88-58C1-012A-757F-8E1110655C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129E82-84F6-2579-A3AE-D346F4CA5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AC2BF7-4D6B-9D78-40AD-03A5821EB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F5D4F2-BAE4-C456-2044-AC30479C5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923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675FB5-A2C2-F2AE-E56B-1853DB6C4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AF4B339-0DD0-2AA8-8A70-30EAF1629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ED5DAE-1745-AEA7-1E7D-4F39FAF0A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4F0983-9207-1877-5C4F-B81101315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18FFCD-1A46-9C6A-5FB3-87BB004ED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110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999D14-FB68-B02D-5E3C-0BFB054948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863AF2-54FB-73B5-B0EC-489A34167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55BEBF-39BA-DDEE-2DBF-C26499E96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E96F98-1316-9C31-246E-A3DB02901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BDB996-45F4-93F9-25DF-65B569065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007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519CF3-6C10-F0DA-E74F-9E36B2015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5B4CF8-18AD-CA75-31BD-55639E62D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54B4B0-CCE8-D339-7647-FE04ADAF5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9A585F-186B-2E52-F6DF-B1F1F888E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F62148-C6F3-6708-66D5-56F72B1C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962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783C9F-3254-DDA9-3054-3625E33E4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E23BC4-80F7-E0E0-83FE-17ACF0C3F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431843-18D2-5528-78EA-3EE3D2300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90F67C-59FE-04B4-0052-1578F6260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7D952B-7131-EA43-F67E-A001F4F57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515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DD91E4-F1B5-9178-6843-B439F3598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39E967-A724-7AAC-7F27-67223426A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AC7A97-62DD-4438-B852-2B0CE7010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490FDE-9FC3-2696-2E59-A365B57AE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550D82-A26A-F34F-8790-05C21E616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C2D4D6-9E29-56D0-E671-B69167B53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824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9C324-05B0-F1F2-D94C-5784C6136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C6D72C-3122-9D3F-E301-D9E616C33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956862-780E-709F-47AF-9F13CE776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5B8C76-91F4-4107-6275-0A3BE16286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FDD72D-6E2F-8901-B0CF-FC6A8495DD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AE9709C-0D90-AE18-F332-5D21CCD63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C6B99B2-5D9F-BD04-C217-2D90E2075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E93A81-97D4-85D6-8B59-BFCF276C6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326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1FDD3-B24C-3BD5-E7FA-2AE3A1B3F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B4C96DA-A73B-FCAB-A97E-2FFF4F078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57BA58-B424-7564-55AB-EB3E86C93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7AB2E5-9F39-2264-ECD6-FF254A94E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538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402597-3F30-4D2C-F8BE-4C04EE8FB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CF294A-E9CE-9322-1E46-B81F97953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F62165-D95B-6BA2-BC3C-D1304CACD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957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4F100E-10F0-9524-EBA3-C00D9A352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EB1981-ABB5-CA24-9AB1-50171833C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CE64C0-AAB7-9399-571E-EE08AD84EF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ADC60E-3957-BA34-3648-EC66A2B77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A2FA17-519A-0E2A-790E-FB4DE473E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7C3021-CF97-C5AE-E393-D888FE1FD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502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DFA28-A2D9-D9C7-0588-F92FD2958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2A384E-DB2A-5AE9-A64C-2684CFE2E2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AE00B5-7681-B5AD-AF52-3DCEBB5C70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CA77DE-AE3C-75AC-0792-8BC853EA9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DE2E44-A04C-4684-361C-907FB074C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2EB6C1-62C3-AE52-46A7-B00CF724F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063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175E98D-3E05-0258-B900-39F2C1E82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2F3123-5D14-1918-2D8D-1F6D6D1EB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5A86E5-D0B5-6B12-36D6-F6705113A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039703-E0D9-43DD-AD00-6D97BE4F56AF}" type="datetimeFigureOut">
              <a:rPr lang="ko-KR" altLang="en-US" smtClean="0"/>
              <a:t>2024-05-10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07414C-93D4-3DF8-8657-1092629C85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D70788-D11F-7AC0-1805-F401C5DA40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874A54-91E1-4E1E-924C-7C695B8BC1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94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7905C-A2AB-43BE-8717-41EA2D2C53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ECA47E-0BFA-A8BD-760F-356AA7D8A4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31CEB24-CBBC-65F4-560B-0243DB5A9E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0DA4B94-42D5-82F4-D53E-272116736AA0}"/>
              </a:ext>
            </a:extLst>
          </p:cNvPr>
          <p:cNvSpPr/>
          <p:nvPr/>
        </p:nvSpPr>
        <p:spPr>
          <a:xfrm>
            <a:off x="0" y="19455"/>
            <a:ext cx="12216800" cy="6858000"/>
          </a:xfrm>
          <a:prstGeom prst="rect">
            <a:avLst/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CE000F-A527-A16B-AE5D-0B6E817C7AD8}"/>
              </a:ext>
            </a:extLst>
          </p:cNvPr>
          <p:cNvSpPr txBox="1"/>
          <p:nvPr/>
        </p:nvSpPr>
        <p:spPr>
          <a:xfrm>
            <a:off x="356989" y="1530521"/>
            <a:ext cx="907171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</a:rPr>
              <a:t>자신감과 열정으로 성장하는 </a:t>
            </a:r>
            <a:endParaRPr lang="en-US" altLang="ko-KR" sz="5400" b="1" dirty="0">
              <a:solidFill>
                <a:schemeClr val="bg1"/>
              </a:solidFill>
            </a:endParaRPr>
          </a:p>
          <a:p>
            <a:r>
              <a:rPr lang="ko-KR" altLang="en-US" sz="5400" b="1" u="sng" dirty="0">
                <a:solidFill>
                  <a:schemeClr val="bg1"/>
                </a:solidFill>
              </a:rPr>
              <a:t>박상호</a:t>
            </a:r>
            <a:r>
              <a:rPr lang="ko-KR" altLang="en-US" sz="5400" b="1" dirty="0">
                <a:solidFill>
                  <a:schemeClr val="bg1"/>
                </a:solidFill>
              </a:rPr>
              <a:t>입니다</a:t>
            </a:r>
            <a:r>
              <a:rPr lang="en-US" altLang="ko-KR" sz="5400" b="1" dirty="0">
                <a:solidFill>
                  <a:schemeClr val="bg1"/>
                </a:solidFill>
              </a:rPr>
              <a:t>.</a:t>
            </a:r>
            <a:r>
              <a:rPr lang="ko-KR" altLang="en-US" sz="5400" b="1" dirty="0">
                <a:solidFill>
                  <a:schemeClr val="bg1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303631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E88CF99-3180-CD52-2DF6-D4A085585F58}"/>
              </a:ext>
            </a:extLst>
          </p:cNvPr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99957F-C995-7D75-BDE7-451D834E18A7}"/>
              </a:ext>
            </a:extLst>
          </p:cNvPr>
          <p:cNvSpPr txBox="1"/>
          <p:nvPr/>
        </p:nvSpPr>
        <p:spPr>
          <a:xfrm>
            <a:off x="194954" y="234375"/>
            <a:ext cx="1904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1.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프로필</a:t>
            </a:r>
          </a:p>
        </p:txBody>
      </p:sp>
      <p:pic>
        <p:nvPicPr>
          <p:cNvPr id="6" name="그림 5" descr="의류, 사람, 넥타이, 인간의 얼굴이(가) 표시된 사진&#10;&#10;자동 생성된 설명">
            <a:extLst>
              <a:ext uri="{FF2B5EF4-FFF2-40B4-BE49-F238E27FC236}">
                <a16:creationId xmlns:a16="http://schemas.microsoft.com/office/drawing/2014/main" id="{5B1DBFBD-D500-6A8C-676C-008F316C3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43" y="1164835"/>
            <a:ext cx="2290872" cy="3052879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A0CE4CB-9189-7AFC-12CC-9DE22B18564F}"/>
              </a:ext>
            </a:extLst>
          </p:cNvPr>
          <p:cNvCxnSpPr/>
          <p:nvPr/>
        </p:nvCxnSpPr>
        <p:spPr>
          <a:xfrm>
            <a:off x="6438900" y="1308905"/>
            <a:ext cx="0" cy="5154053"/>
          </a:xfrm>
          <a:prstGeom prst="line">
            <a:avLst/>
          </a:prstGeom>
          <a:ln w="12700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433E15B-9942-C7E2-5915-47CF1DA1905B}"/>
              </a:ext>
            </a:extLst>
          </p:cNvPr>
          <p:cNvSpPr txBox="1"/>
          <p:nvPr/>
        </p:nvSpPr>
        <p:spPr>
          <a:xfrm>
            <a:off x="2664208" y="1164835"/>
            <a:ext cx="377469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학력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endParaRPr lang="en-US" altLang="ko-KR" dirty="0">
              <a:latin typeface="NanumGothicExtraBold" panose="020B0503020000020004" pitchFamily="2" charset="-127"/>
              <a:ea typeface="NanumGothicExtraBold" panose="020B0503020000020004" pitchFamily="2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2017.02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효암고등학교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졸업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2021.08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울산대학교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2024.02</a:t>
            </a:r>
            <a:r>
              <a:rPr lang="en-US" altLang="ko-KR" b="1" dirty="0"/>
              <a:t>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울산대학교 대학원 졸업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42EF53-3005-BDB5-E6A3-EB4F28F84EF5}"/>
              </a:ext>
            </a:extLst>
          </p:cNvPr>
          <p:cNvSpPr txBox="1"/>
          <p:nvPr/>
        </p:nvSpPr>
        <p:spPr>
          <a:xfrm>
            <a:off x="6617287" y="1164835"/>
            <a:ext cx="5379759" cy="6382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Language: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TOEIC Speaking IM3 (130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점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참여 과제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marR="0" indent="-28575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바이오 메디컬 응용을 위한 생체 친화적 무선 광유전학 소자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(2022.03.01~2023.02.28)</a:t>
            </a:r>
            <a:endParaRPr lang="en-US" altLang="ko-KR" sz="1400" kern="0" spc="0" dirty="0">
              <a:solidFill>
                <a:srgbClr val="000000"/>
              </a:solidFill>
              <a:effectLst/>
              <a:latin typeface="휴먼명조"/>
              <a:ea typeface="휴먼명조"/>
            </a:endParaRPr>
          </a:p>
          <a:p>
            <a:pPr marL="285750" marR="0" indent="-28575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광학이미징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및 융합기술 개발을 통한 척수 부분손상과 회복기전 연구</a:t>
            </a:r>
            <a:r>
              <a:rPr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(2021.06.01~2024.02.29)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수상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한국전기전자재료학회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2023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하계학술대회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Poster Session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최우수상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교육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pPr algn="just" fontAlgn="base">
              <a:lnSpc>
                <a:spcPct val="130000"/>
              </a:lnSpc>
            </a:pP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반도체 공정 실무자 양성과정교육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_</a:t>
            </a:r>
            <a:r>
              <a:rPr lang="ko-KR" altLang="en-US" sz="1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한국전기전자재료학회</a:t>
            </a:r>
            <a:endParaRPr lang="en-US" altLang="ko-KR" sz="1400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spcBef>
                <a:spcPts val="0"/>
              </a:spcBef>
              <a:spcAft>
                <a:spcPts val="0"/>
              </a:spcAft>
            </a:pP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졸업논문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무선 전자 장치를 위한 마이크로 히터 디자인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R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u="sng" kern="0" dirty="0">
              <a:solidFill>
                <a:srgbClr val="000000"/>
              </a:solidFill>
              <a:latin typeface="휴먼명조"/>
            </a:endParaRPr>
          </a:p>
          <a:p>
            <a:pPr marL="285750" marR="0" indent="-28575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076F26-BF30-F1D6-B1FD-C18DAC84972E}"/>
              </a:ext>
            </a:extLst>
          </p:cNvPr>
          <p:cNvSpPr txBox="1"/>
          <p:nvPr/>
        </p:nvSpPr>
        <p:spPr>
          <a:xfrm>
            <a:off x="2664207" y="2811109"/>
            <a:ext cx="33233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전공</a:t>
            </a:r>
            <a:endParaRPr lang="en-US" altLang="ko-KR" sz="2000" b="1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endParaRPr lang="en-US" altLang="ko-KR" dirty="0"/>
          </a:p>
          <a:p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학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•</a:t>
            </a:r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석사</a:t>
            </a:r>
            <a:r>
              <a:rPr lang="en-US" altLang="ko-KR" dirty="0"/>
              <a:t> 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첨단소재공학과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AB1FE3-94EF-B450-2102-501EAF3CC368}"/>
              </a:ext>
            </a:extLst>
          </p:cNvPr>
          <p:cNvSpPr txBox="1"/>
          <p:nvPr/>
        </p:nvSpPr>
        <p:spPr>
          <a:xfrm>
            <a:off x="194954" y="4229467"/>
            <a:ext cx="678336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연구실</a:t>
            </a:r>
            <a:r>
              <a:rPr lang="en-US" altLang="ko-KR" dirty="0"/>
              <a:t>: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바이오 응용 소재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•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소자 연구실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연구분야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Bio-MEMS,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광유전학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</a:t>
            </a:r>
            <a:r>
              <a:rPr lang="ko-KR" alt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나노소재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•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소자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및 유연소자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Skill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PVD, CVD, Photo lithography, laser ablation,</a:t>
            </a:r>
          </a:p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SEM, EDS, AFM, 3D Printer</a:t>
            </a:r>
          </a:p>
          <a:p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Tool &amp; program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Auto Cad, Cero, Inventor, Origin, </a:t>
            </a:r>
          </a:p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Sigma plot, </a:t>
            </a:r>
            <a:r>
              <a:rPr lang="en-US" altLang="ko-KR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Matlab</a:t>
            </a:r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Python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090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3286" y="246455"/>
            <a:ext cx="3280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2.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메인 프로젝트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E98285-C3FB-24F3-C134-1E02AD066AD7}"/>
              </a:ext>
            </a:extLst>
          </p:cNvPr>
          <p:cNvSpPr txBox="1"/>
          <p:nvPr/>
        </p:nvSpPr>
        <p:spPr>
          <a:xfrm>
            <a:off x="130629" y="865314"/>
            <a:ext cx="10776857" cy="8381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fontAlgn="base" latinLnBrk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In vivo </a:t>
            </a:r>
            <a:r>
              <a:rPr lang="ko-KR" alt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회복기전 연구를 위한 무선 약물전달 시스템 개발 </a:t>
            </a:r>
          </a:p>
        </p:txBody>
      </p:sp>
      <p:pic>
        <p:nvPicPr>
          <p:cNvPr id="7" name="그림 6" descr="스크린샷, 테이블, 디자인이(가) 표시된 사진&#10;&#10;자동 생성된 설명">
            <a:extLst>
              <a:ext uri="{FF2B5EF4-FFF2-40B4-BE49-F238E27FC236}">
                <a16:creationId xmlns:a16="http://schemas.microsoft.com/office/drawing/2014/main" id="{F918BE3C-0F50-D764-1E55-105E50E80A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9" t="7074"/>
          <a:stretch/>
        </p:blipFill>
        <p:spPr>
          <a:xfrm>
            <a:off x="504526" y="2368669"/>
            <a:ext cx="4225855" cy="2889051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9B8D59BB-442C-DD0A-841F-D6EAE83C6E2D}"/>
              </a:ext>
            </a:extLst>
          </p:cNvPr>
          <p:cNvSpPr/>
          <p:nvPr/>
        </p:nvSpPr>
        <p:spPr>
          <a:xfrm>
            <a:off x="520291" y="3523594"/>
            <a:ext cx="1003362" cy="748862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3797B74-C568-5BCF-C8FB-E3CA51EFFAE5}"/>
              </a:ext>
            </a:extLst>
          </p:cNvPr>
          <p:cNvSpPr/>
          <p:nvPr/>
        </p:nvSpPr>
        <p:spPr>
          <a:xfrm>
            <a:off x="1634386" y="4401207"/>
            <a:ext cx="1182039" cy="872278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09A5C7-03B8-9D1D-0C92-8285A9797646}"/>
              </a:ext>
            </a:extLst>
          </p:cNvPr>
          <p:cNvSpPr txBox="1"/>
          <p:nvPr/>
        </p:nvSpPr>
        <p:spPr>
          <a:xfrm>
            <a:off x="266946" y="5548613"/>
            <a:ext cx="5098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Fig1. </a:t>
            </a:r>
            <a:r>
              <a:rPr lang="en-US" altLang="ko-KR" sz="1600" dirty="0">
                <a:solidFill>
                  <a:srgbClr val="000000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Wireless 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drug delivery system</a:t>
            </a:r>
            <a:endParaRPr lang="ko-KR" altLang="en-US" sz="1600" dirty="0"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BC989D-9A81-C9A9-B7E0-641BB4E4AC6E}"/>
              </a:ext>
            </a:extLst>
          </p:cNvPr>
          <p:cNvSpPr txBox="1"/>
          <p:nvPr/>
        </p:nvSpPr>
        <p:spPr>
          <a:xfrm>
            <a:off x="5493827" y="1946841"/>
            <a:ext cx="63530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생체 내부에 삽입하여 무선으로 작동이 가능한 유연한 소자의 약물전달 시스템을 개발하였습니다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기존의 방법으로는 약물을 전달하기 위해 딱딱한 금속튜브를 사용하였고 이는 자유롭게 움직이는 동물에 적용하기 어렵습니다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따라서 </a:t>
            </a:r>
            <a:r>
              <a:rPr lang="en-US" altLang="ko-KR" b="0" i="0" dirty="0">
                <a:solidFill>
                  <a:srgbClr val="4D5156"/>
                </a:solidFill>
                <a:effectLst/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polydimethylsiloxane(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PDMS)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와 </a:t>
            </a:r>
            <a:r>
              <a:rPr lang="en-US" altLang="ko-KR" dirty="0">
                <a:solidFill>
                  <a:srgbClr val="4D5156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Polyimide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(PI)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등 유연한 소재를 이용하여 시스템을 개발하였습니다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약물전달 시스템은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Fig1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과 같이 구성되어 있으며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저는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solidFill>
                <a:schemeClr val="accent1">
                  <a:lumMod val="75000"/>
                </a:schemeClr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Microfluidics channel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제작</a:t>
            </a:r>
            <a:endParaRPr lang="en-US" altLang="ko-KR" dirty="0">
              <a:solidFill>
                <a:schemeClr val="accent1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Wireless micro-heater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설계 및 제작</a:t>
            </a:r>
            <a:endParaRPr lang="en-US" altLang="ko-KR" dirty="0">
              <a:solidFill>
                <a:schemeClr val="accent1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1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en-US" altLang="ko-KR" dirty="0">
              <a:solidFill>
                <a:schemeClr val="accent5">
                  <a:lumMod val="50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담당하였습니다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30767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3286" y="246455"/>
            <a:ext cx="4041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3.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주 프로젝트</a:t>
            </a:r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&amp;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실험</a:t>
            </a:r>
          </a:p>
        </p:txBody>
      </p:sp>
      <p:sp>
        <p:nvSpPr>
          <p:cNvPr id="2" name="Text Box 5">
            <a:extLst>
              <a:ext uri="{FF2B5EF4-FFF2-40B4-BE49-F238E27FC236}">
                <a16:creationId xmlns:a16="http://schemas.microsoft.com/office/drawing/2014/main" id="{45E0D7A9-C4AF-652C-8B25-14590DA0D4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286" y="1324141"/>
            <a:ext cx="7697346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1. Microfluidics channel (</a:t>
            </a:r>
            <a:r>
              <a:rPr lang="ko-KR" altLang="en-US" sz="2800" b="1" dirty="0" err="1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미세유체</a:t>
            </a:r>
            <a:r>
              <a:rPr lang="ko-KR" alt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채널</a:t>
            </a: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)</a:t>
            </a:r>
            <a:r>
              <a:rPr 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477B22-9501-4144-2679-47DEE74B177B}"/>
              </a:ext>
            </a:extLst>
          </p:cNvPr>
          <p:cNvSpPr txBox="1"/>
          <p:nvPr/>
        </p:nvSpPr>
        <p:spPr>
          <a:xfrm>
            <a:off x="468086" y="2032261"/>
            <a:ext cx="845893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프로젝트 요약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Photo Lithography 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공정을 기반으로 유연한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PDMS Mold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를 제작 </a:t>
            </a:r>
            <a:endParaRPr lang="en-US" altLang="ko-KR" b="1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주요 실험법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(Skill Set)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                              실험 장비 및 분석 </a:t>
            </a:r>
          </a:p>
          <a:p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                                  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Mask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디자인 설계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Auto Cad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SiO2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증착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CVD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Vapor prime (HMDS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처리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Photoresist Coating (Spin Coat)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Alignment and exposure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Develop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AFM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Contact Surface Profiler(</a:t>
            </a:r>
            <a:r>
              <a:rPr lang="ko-KR" altLang="en-US" b="1" dirty="0" err="1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덱탁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9749B59-3911-BEC2-E7CA-1BAC0E5D3F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19" b="14073"/>
          <a:stretch/>
        </p:blipFill>
        <p:spPr bwMode="auto">
          <a:xfrm>
            <a:off x="4653464" y="3429000"/>
            <a:ext cx="2324425" cy="154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38743EC-3A4A-6D68-FB00-6A09E0FE4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2470" y="3230477"/>
            <a:ext cx="2300509" cy="18508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AF57BC6-D5B0-7E49-30B8-53E9B7067BC6}"/>
              </a:ext>
            </a:extLst>
          </p:cNvPr>
          <p:cNvSpPr txBox="1"/>
          <p:nvPr/>
        </p:nvSpPr>
        <p:spPr>
          <a:xfrm>
            <a:off x="4653463" y="5255193"/>
            <a:ext cx="2324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Fig2. Thermo-Cute CVD</a:t>
            </a:r>
          </a:p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(Gaia Science)</a:t>
            </a:r>
            <a:endParaRPr lang="ko-KR" altLang="en-US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1261A9-427A-1D22-E1AC-801F8AA999AD}"/>
              </a:ext>
            </a:extLst>
          </p:cNvPr>
          <p:cNvSpPr txBox="1"/>
          <p:nvPr/>
        </p:nvSpPr>
        <p:spPr>
          <a:xfrm>
            <a:off x="9640511" y="5255192"/>
            <a:ext cx="2324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Fig4. Mold </a:t>
            </a:r>
            <a:r>
              <a:rPr lang="ko-KR" altLang="en-US" sz="1400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단차측정</a:t>
            </a:r>
            <a:r>
              <a:rPr lang="ko-KR" altLang="en-US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ko-KR" altLang="en-US" sz="1400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덱탁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  <a:endParaRPr lang="ko-KR" altLang="en-US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2052" name="Picture 4" descr="제품이미지">
            <a:extLst>
              <a:ext uri="{FF2B5EF4-FFF2-40B4-BE49-F238E27FC236}">
                <a16:creationId xmlns:a16="http://schemas.microsoft.com/office/drawing/2014/main" id="{11B32913-2F45-9461-2ABD-CFE869D63E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782" y="2991173"/>
            <a:ext cx="2117954" cy="2264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A9B407F-241B-2B32-2FA0-5CB9AEB63B93}"/>
              </a:ext>
            </a:extLst>
          </p:cNvPr>
          <p:cNvSpPr txBox="1"/>
          <p:nvPr/>
        </p:nvSpPr>
        <p:spPr>
          <a:xfrm>
            <a:off x="7412402" y="5255192"/>
            <a:ext cx="1737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Fig3. Mask Aligner</a:t>
            </a:r>
          </a:p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(PRO win)</a:t>
            </a:r>
            <a:endParaRPr lang="ko-KR" altLang="en-US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A6011E-F961-E54B-EE0B-800C240F88AD}"/>
              </a:ext>
            </a:extLst>
          </p:cNvPr>
          <p:cNvSpPr txBox="1"/>
          <p:nvPr/>
        </p:nvSpPr>
        <p:spPr>
          <a:xfrm>
            <a:off x="229065" y="6063342"/>
            <a:ext cx="11723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포토공정의 전반적인 레시피를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Set-Up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하였으며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SEM,AFM,</a:t>
            </a:r>
            <a:r>
              <a:rPr lang="ko-KR" altLang="en-US" b="1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덱탁의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분석장비를 이용해 표면을 관찰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/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분석 하였습니다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endParaRPr lang="ko-KR" altLang="en-US" b="1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9710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FF6C20-5484-A744-FD7C-EFB6D5FFEA12}"/>
              </a:ext>
            </a:extLst>
          </p:cNvPr>
          <p:cNvSpPr txBox="1"/>
          <p:nvPr/>
        </p:nvSpPr>
        <p:spPr>
          <a:xfrm>
            <a:off x="163286" y="246455"/>
            <a:ext cx="4041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3. 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주 프로젝트</a:t>
            </a:r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&amp;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실험</a:t>
            </a: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D1A8C447-4CEE-27A0-D827-0E90EE15E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286" y="1324141"/>
            <a:ext cx="7697346" cy="10772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2</a:t>
            </a:r>
            <a:r>
              <a:rPr lang="en-US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.</a:t>
            </a:r>
            <a:r>
              <a:rPr lang="en-US" altLang="ko-KR" sz="2800" b="1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Wireless Micro-Heater</a:t>
            </a:r>
          </a:p>
          <a:p>
            <a:pPr>
              <a:spcBef>
                <a:spcPct val="50000"/>
              </a:spcBef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F11955-9558-20A1-FF2C-DD722D12E8E2}"/>
              </a:ext>
            </a:extLst>
          </p:cNvPr>
          <p:cNvSpPr txBox="1"/>
          <p:nvPr/>
        </p:nvSpPr>
        <p:spPr>
          <a:xfrm>
            <a:off x="468086" y="2032261"/>
            <a:ext cx="103032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프로젝트 요약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: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유연하고 무선으로 작동되는 마이크로 히터를 제작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최적의 디자인을 설계 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주요 실험법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(Skill Set)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                              실험 장비 및 결과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마이크로 히터 디자인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설계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Auto Cad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폴리이미드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(PI)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위 백금 증착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VD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PDMS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기판 제작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Laser ablation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(Patterning)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SEM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AFM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Origin/Sigma Plot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Parylene </a:t>
            </a:r>
            <a:r>
              <a:rPr lang="ko-KR" altLang="en-US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코팅</a:t>
            </a: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패키징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en-US" altLang="ko-KR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CVD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9F0EBB2-927D-E5E4-D9D2-F1405CB21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591" y="3114244"/>
            <a:ext cx="1921862" cy="213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A92E37-132C-2B0C-8AB2-E96BA6A9C4E3}"/>
              </a:ext>
            </a:extLst>
          </p:cNvPr>
          <p:cNvSpPr txBox="1"/>
          <p:nvPr/>
        </p:nvSpPr>
        <p:spPr>
          <a:xfrm>
            <a:off x="4550920" y="5479359"/>
            <a:ext cx="2470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Fig5. Laser ablation system</a:t>
            </a:r>
          </a:p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(</a:t>
            </a:r>
            <a:r>
              <a:rPr lang="ko-KR" altLang="en-US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효성레이저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)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7B9F94A-9D09-AEB4-DD48-55191058981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05"/>
          <a:stretch/>
        </p:blipFill>
        <p:spPr bwMode="auto">
          <a:xfrm>
            <a:off x="7206862" y="3429000"/>
            <a:ext cx="2197469" cy="17364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5BB9AF3-4990-BFC4-3A63-8BDA847ED6D3}"/>
              </a:ext>
            </a:extLst>
          </p:cNvPr>
          <p:cNvSpPr txBox="1"/>
          <p:nvPr/>
        </p:nvSpPr>
        <p:spPr>
          <a:xfrm>
            <a:off x="7021148" y="5479359"/>
            <a:ext cx="2470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Fig7. </a:t>
            </a:r>
            <a:r>
              <a:rPr lang="ko-KR" altLang="en-US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유연하고 무선으로 작동되는 마이크로 히터 </a:t>
            </a:r>
            <a:endParaRPr lang="en-US" altLang="ko-KR" sz="1400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8FCD29-A4E1-C708-0ABA-5C94E4D4358E}"/>
              </a:ext>
            </a:extLst>
          </p:cNvPr>
          <p:cNvSpPr txBox="1"/>
          <p:nvPr/>
        </p:nvSpPr>
        <p:spPr>
          <a:xfrm>
            <a:off x="9463184" y="5479359"/>
            <a:ext cx="2470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Fig8. Parylene Coating System(</a:t>
            </a:r>
            <a:r>
              <a:rPr lang="en-US" altLang="ko-KR" sz="1400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Femto</a:t>
            </a:r>
            <a:r>
              <a:rPr lang="en-US" altLang="ko-KR" sz="1400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science)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8C59FB-1F43-E81F-832A-5C7C25A68C6A}"/>
              </a:ext>
            </a:extLst>
          </p:cNvPr>
          <p:cNvSpPr txBox="1"/>
          <p:nvPr/>
        </p:nvSpPr>
        <p:spPr>
          <a:xfrm>
            <a:off x="229065" y="6063342"/>
            <a:ext cx="11723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Laser ablation 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시 전반적인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System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Set-Up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진행하였으며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Origin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과 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Sigma Plot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이용해  데이터처리를 하였습니다</a:t>
            </a:r>
            <a:r>
              <a:rPr lang="en-US" altLang="ko-KR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endParaRPr lang="ko-KR" altLang="en-US" b="1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5D2225B-8A5D-4F0A-A4C5-25496D49D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6735" y="3254225"/>
            <a:ext cx="2143125" cy="20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524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07768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63286" y="246455"/>
            <a:ext cx="47997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2">
                    <a:lumMod val="50000"/>
                  </a:schemeClr>
                </a:solidFill>
              </a:rPr>
              <a:t>4.</a:t>
            </a:r>
            <a:r>
              <a:rPr lang="ko-KR" altLang="en-US" sz="3200" b="1" dirty="0">
                <a:solidFill>
                  <a:schemeClr val="bg2">
                    <a:lumMod val="50000"/>
                  </a:schemeClr>
                </a:solidFill>
              </a:rPr>
              <a:t>기타 프로젝트 및 논문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83321A-0934-C888-3DC5-C51339BCF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9" b="1381"/>
          <a:stretch/>
        </p:blipFill>
        <p:spPr>
          <a:xfrm>
            <a:off x="7010048" y="2010905"/>
            <a:ext cx="1887457" cy="28361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185254A-D59B-0653-9F67-D4BCA0E7A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7085" y="2010905"/>
            <a:ext cx="2016169" cy="283619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3E922C5-1E31-22C7-1D04-DD2EB8777D55}"/>
              </a:ext>
            </a:extLst>
          </p:cNvPr>
          <p:cNvCxnSpPr>
            <a:cxnSpLocks/>
          </p:cNvCxnSpPr>
          <p:nvPr/>
        </p:nvCxnSpPr>
        <p:spPr>
          <a:xfrm>
            <a:off x="6096000" y="1518834"/>
            <a:ext cx="0" cy="522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56FC6A6-7B95-EA1C-B76F-5BD1C904D274}"/>
              </a:ext>
            </a:extLst>
          </p:cNvPr>
          <p:cNvSpPr txBox="1"/>
          <p:nvPr/>
        </p:nvSpPr>
        <p:spPr>
          <a:xfrm>
            <a:off x="6319435" y="1518834"/>
            <a:ext cx="2101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논문 및 수상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AD3BA7-8539-11C8-8D58-55A431CDAC0C}"/>
              </a:ext>
            </a:extLst>
          </p:cNvPr>
          <p:cNvSpPr txBox="1"/>
          <p:nvPr/>
        </p:nvSpPr>
        <p:spPr>
          <a:xfrm>
            <a:off x="6319435" y="5041650"/>
            <a:ext cx="55082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‘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무선 전자 장치를 위한 마이크로 히터 디자인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’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의 주제로 졸업논문을 작성했습니다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본 내용으로 </a:t>
            </a:r>
            <a:r>
              <a:rPr lang="ko-KR" altLang="en-US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한국전기전자재료학회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2023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하계학술대회에서 발표하였으며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'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최우수상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＇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이라는 우수한 성적을 얻었습니다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pPr algn="just"/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just"/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현재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본 내용을 토대로 연구논문을 작성 중입니다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</a:p>
        </p:txBody>
      </p:sp>
      <p:pic>
        <p:nvPicPr>
          <p:cNvPr id="14" name="그림 13" descr="스크린샷, 디자인이(가) 표시된 사진&#10;&#10;자동 생성된 설명">
            <a:extLst>
              <a:ext uri="{FF2B5EF4-FFF2-40B4-BE49-F238E27FC236}">
                <a16:creationId xmlns:a16="http://schemas.microsoft.com/office/drawing/2014/main" id="{ED766B8C-268B-88B2-5BDF-A22F67701D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5" t="24021" r="18812" b="18146"/>
          <a:stretch/>
        </p:blipFill>
        <p:spPr>
          <a:xfrm>
            <a:off x="511251" y="2081271"/>
            <a:ext cx="2727702" cy="16776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52E4AFF-5BDB-5487-45DE-1282D5F0D5D0}"/>
              </a:ext>
            </a:extLst>
          </p:cNvPr>
          <p:cNvSpPr txBox="1"/>
          <p:nvPr/>
        </p:nvSpPr>
        <p:spPr>
          <a:xfrm>
            <a:off x="332292" y="1518834"/>
            <a:ext cx="2101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기타 프로젝트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3229C0-0D5E-8008-1DE4-70B67264E23B}"/>
              </a:ext>
            </a:extLst>
          </p:cNvPr>
          <p:cNvSpPr txBox="1"/>
          <p:nvPr/>
        </p:nvSpPr>
        <p:spPr>
          <a:xfrm>
            <a:off x="332292" y="3852860"/>
            <a:ext cx="536756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캡슐 형태의 </a:t>
            </a:r>
            <a:r>
              <a:rPr lang="ko-KR" altLang="en-US" sz="2000" dirty="0" err="1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자외광</a:t>
            </a:r>
            <a:r>
              <a:rPr lang="ko-KR" altLang="en-US" sz="2000" dirty="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rPr>
              <a:t> 제균 시스템 개발</a:t>
            </a:r>
            <a:endParaRPr lang="en-US" altLang="ko-KR" sz="2000" dirty="0">
              <a:latin typeface="나눔스퀘어라운드OTF ExtraBold" panose="020B0600000101010101" pitchFamily="34" charset="-127"/>
              <a:ea typeface="나눔스퀘어라운드OTF ExtraBold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UV-C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는 살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,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제균 효과가 있습니다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생체에 주입이 가능한 캡슐 형태의 무선으로 작동되는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UV-C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LED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시스템을 개발합니다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본 프로젝트에서 저는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Cero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와 같은 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3D tool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을 기반으로 캡슐내에 장착이 가능한 시스템 기판을 </a:t>
            </a:r>
            <a:r>
              <a:rPr lang="ko-KR" altLang="en-US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모델링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하였고 </a:t>
            </a:r>
            <a:r>
              <a:rPr lang="en-US" altLang="ko-KR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3D</a:t>
            </a:r>
            <a:r>
              <a:rPr lang="ko-KR" altLang="en-US" b="1" dirty="0">
                <a:solidFill>
                  <a:srgbClr val="FF0000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프린터</a:t>
            </a:r>
            <a:r>
              <a:rPr lang="ko-KR" altLang="en-US" b="1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를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운용하여 제작하였습니다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.</a:t>
            </a:r>
            <a:endParaRPr lang="ko-KR" altLang="en-US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A35AAD-77BC-69BA-4C4D-26FDB1E55AB6}"/>
              </a:ext>
            </a:extLst>
          </p:cNvPr>
          <p:cNvSpPr txBox="1"/>
          <p:nvPr/>
        </p:nvSpPr>
        <p:spPr>
          <a:xfrm>
            <a:off x="3238953" y="2602744"/>
            <a:ext cx="2796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Fig9. UV-C </a:t>
            </a:r>
            <a:r>
              <a:rPr lang="en-US" altLang="ko-KR" sz="1600" dirty="0">
                <a:solidFill>
                  <a:srgbClr val="000000"/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eradication </a:t>
            </a:r>
            <a:r>
              <a:rPr lang="en-US" altLang="ko-KR" sz="1600" i="0" dirty="0">
                <a:solidFill>
                  <a:srgbClr val="000000"/>
                </a:solidFill>
                <a:effectLst/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system</a:t>
            </a:r>
            <a:endParaRPr lang="ko-KR" altLang="en-US" sz="1600" dirty="0"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1331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0DA4B94-42D5-82F4-D53E-272116736AA0}"/>
              </a:ext>
            </a:extLst>
          </p:cNvPr>
          <p:cNvSpPr/>
          <p:nvPr/>
        </p:nvSpPr>
        <p:spPr>
          <a:xfrm>
            <a:off x="-24800" y="0"/>
            <a:ext cx="12216800" cy="6858000"/>
          </a:xfrm>
          <a:prstGeom prst="rect">
            <a:avLst/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7A06A3-8C91-B6FC-102E-3A6720EB06EC}"/>
              </a:ext>
            </a:extLst>
          </p:cNvPr>
          <p:cNvSpPr txBox="1"/>
          <p:nvPr/>
        </p:nvSpPr>
        <p:spPr>
          <a:xfrm flipH="1">
            <a:off x="3899894" y="2784043"/>
            <a:ext cx="436741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bg1">
                    <a:lumMod val="95000"/>
                  </a:schemeClr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감사합니다</a:t>
            </a:r>
            <a:endParaRPr lang="en-US" altLang="ko-KR" sz="3600" b="1" dirty="0">
              <a:solidFill>
                <a:schemeClr val="bg1">
                  <a:lumMod val="95000"/>
                </a:schemeClr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  <a:p>
            <a:pPr algn="ctr"/>
            <a:endParaRPr lang="en-US" altLang="ko-KR" sz="3600" b="1" dirty="0">
              <a:solidFill>
                <a:schemeClr val="bg1">
                  <a:lumMod val="95000"/>
                </a:schemeClr>
              </a:solidFill>
              <a:latin typeface="나눔스퀘어라운드OTF Bold" panose="020B0600000101010101" pitchFamily="34" charset="-127"/>
              <a:ea typeface="나눔스퀘어라운드OTF Bold" panose="020B0600000101010101" pitchFamily="34" charset="-127"/>
            </a:endParaRPr>
          </a:p>
          <a:p>
            <a:pPr algn="ctr"/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나눔스퀘어라운드OTF Bold" panose="020B0600000101010101" pitchFamily="34" charset="-127"/>
                <a:ea typeface="나눔스퀘어라운드OTF Bold" panose="020B0600000101010101" pitchFamily="34" charset="-127"/>
              </a:rPr>
              <a:t>지원자 박상호</a:t>
            </a:r>
          </a:p>
        </p:txBody>
      </p:sp>
    </p:spTree>
    <p:extLst>
      <p:ext uri="{BB962C8B-B14F-4D97-AF65-F5344CB8AC3E}">
        <p14:creationId xmlns:p14="http://schemas.microsoft.com/office/powerpoint/2010/main" val="4003749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1211</TotalTime>
  <Words>554</Words>
  <Application>Microsoft Office PowerPoint</Application>
  <PresentationFormat>와이드스크린</PresentationFormat>
  <Paragraphs>108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8" baseType="lpstr">
      <vt:lpstr>NanumGothicExtraBold</vt:lpstr>
      <vt:lpstr>나눔스퀘어라운드 ExtraBold</vt:lpstr>
      <vt:lpstr>나눔스퀘어라운드OTF Bold</vt:lpstr>
      <vt:lpstr>나눔스퀘어라운드OTF ExtraBold</vt:lpstr>
      <vt:lpstr>나눔스퀘어라운드OTF Regular</vt:lpstr>
      <vt:lpstr>맑은 고딕</vt:lpstr>
      <vt:lpstr>함초롬바탕</vt:lpstr>
      <vt:lpstr>휴먼명조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박상호</dc:creator>
  <cp:lastModifiedBy>박상호</cp:lastModifiedBy>
  <cp:revision>11</cp:revision>
  <dcterms:created xsi:type="dcterms:W3CDTF">2024-03-13T13:28:00Z</dcterms:created>
  <dcterms:modified xsi:type="dcterms:W3CDTF">2024-05-09T15:53:26Z</dcterms:modified>
</cp:coreProperties>
</file>

<file path=docProps/thumbnail.jpeg>
</file>